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ibre Baskerville" panose="02000000000000000000" pitchFamily="2" charset="0"/>
      <p:regular r:id="rId39"/>
    </p:embeddedFont>
    <p:embeddedFont>
      <p:font typeface="Libre Baskerville Bold" panose="02000000000000000000" charset="0"/>
      <p:regular r:id="rId40"/>
    </p:embeddedFont>
    <p:embeddedFont>
      <p:font typeface="Libre Baskerville Italics" panose="020B0604020202020204" charset="0"/>
      <p:regular r:id="rId41"/>
    </p:embeddedFont>
    <p:embeddedFont>
      <p:font typeface="Poppins" panose="00000500000000000000" pitchFamily="2" charset="0"/>
      <p:regular r:id="rId42"/>
    </p:embeddedFont>
    <p:embeddedFont>
      <p:font typeface="Times New Roman Bold" panose="02020803070505020304" pitchFamily="18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Add period after S or change to USA "USA Pickleball Growth"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Elevated levels coming out of COVID to promote digital channels, and new customer acquisition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pickleballdinks.com/post/pickleball-statistics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12" y="-1816428"/>
            <a:ext cx="18266088" cy="13005455"/>
          </a:xfrm>
          <a:custGeom>
            <a:avLst/>
            <a:gdLst/>
            <a:ahLst/>
            <a:cxnLst/>
            <a:rect l="l" t="t" r="r" b="b"/>
            <a:pathLst>
              <a:path w="18266088" h="13005455">
                <a:moveTo>
                  <a:pt x="0" y="0"/>
                </a:moveTo>
                <a:lnTo>
                  <a:pt x="18266088" y="0"/>
                </a:lnTo>
                <a:lnTo>
                  <a:pt x="18266088" y="13005455"/>
                </a:lnTo>
                <a:lnTo>
                  <a:pt x="0" y="1300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88" r="-132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370993" y="2086884"/>
            <a:ext cx="18831016" cy="3471757"/>
            <a:chOff x="0" y="0"/>
            <a:chExt cx="8649758" cy="1594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49758" cy="1594702"/>
            </a:xfrm>
            <a:custGeom>
              <a:avLst/>
              <a:gdLst/>
              <a:ahLst/>
              <a:cxnLst/>
              <a:rect l="l" t="t" r="r" b="b"/>
              <a:pathLst>
                <a:path w="8649758" h="1594702">
                  <a:moveTo>
                    <a:pt x="0" y="0"/>
                  </a:moveTo>
                  <a:lnTo>
                    <a:pt x="8649758" y="0"/>
                  </a:lnTo>
                  <a:lnTo>
                    <a:pt x="8649758" y="1594702"/>
                  </a:lnTo>
                  <a:lnTo>
                    <a:pt x="0" y="1594702"/>
                  </a:lnTo>
                  <a:close/>
                </a:path>
              </a:pathLst>
            </a:custGeom>
            <a:solidFill>
              <a:srgbClr val="EDEDE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028700" y="4714875"/>
            <a:ext cx="1828800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3000" spc="900">
                <a:solidFill>
                  <a:srgbClr val="000000"/>
                </a:solidFill>
                <a:latin typeface="Poppins"/>
              </a:rPr>
              <a:t>STYLE SERVES LOVE: A GOLDEN OPPORTUNITY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584" y="2836632"/>
            <a:ext cx="16793009" cy="184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6"/>
              </a:lnSpc>
            </a:pPr>
            <a:r>
              <a:rPr lang="en-US" sz="13946">
                <a:solidFill>
                  <a:srgbClr val="151627"/>
                </a:solidFill>
                <a:latin typeface="Libre Baskerville Bold"/>
              </a:rPr>
              <a:t>RALPH LAUREN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161" y="9599077"/>
            <a:ext cx="1371079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 | Joey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799" y="590247"/>
            <a:ext cx="14780382" cy="9025887"/>
          </a:xfrm>
          <a:custGeom>
            <a:avLst/>
            <a:gdLst/>
            <a:ahLst/>
            <a:cxnLst/>
            <a:rect l="l" t="t" r="r" b="b"/>
            <a:pathLst>
              <a:path w="14780382" h="9025887">
                <a:moveTo>
                  <a:pt x="0" y="0"/>
                </a:moveTo>
                <a:lnTo>
                  <a:pt x="14780382" y="0"/>
                </a:lnTo>
                <a:lnTo>
                  <a:pt x="14780382" y="9025886"/>
                </a:lnTo>
                <a:lnTo>
                  <a:pt x="0" y="902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2075751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10 | Akhilesh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43000"/>
            <a:ext cx="855670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130E0C"/>
                </a:solidFill>
                <a:latin typeface="Libre Baskerville Bold"/>
              </a:rPr>
              <a:t>A TREND SETTER?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4930" y="2685475"/>
            <a:ext cx="8984243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 Bold"/>
              </a:rPr>
              <a:t>120% </a:t>
            </a:r>
            <a:r>
              <a:rPr lang="en-US" sz="2799" spc="69">
                <a:solidFill>
                  <a:srgbClr val="130E0C"/>
                </a:solidFill>
                <a:latin typeface="Libre Baskerville"/>
              </a:rPr>
              <a:t>projected growth in overall pickleball players for 2023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 Bold"/>
              </a:rPr>
              <a:t>18%</a:t>
            </a:r>
            <a:r>
              <a:rPr lang="en-US" sz="2799" spc="69">
                <a:solidFill>
                  <a:srgbClr val="130E0C"/>
                </a:solidFill>
                <a:latin typeface="Libre Baskerville"/>
              </a:rPr>
              <a:t> growth in female players as to 13% in male players 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 Bold"/>
              </a:rPr>
              <a:t>53%</a:t>
            </a:r>
            <a:r>
              <a:rPr lang="en-US" sz="2799" spc="69">
                <a:solidFill>
                  <a:srgbClr val="130E0C"/>
                </a:solidFill>
                <a:latin typeface="Libre Baskerville"/>
              </a:rPr>
              <a:t> of core players are senior citizens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572750" y="0"/>
            <a:ext cx="7715250" cy="10287000"/>
          </a:xfrm>
          <a:custGeom>
            <a:avLst/>
            <a:gdLst/>
            <a:ahLst/>
            <a:cxnLst/>
            <a:rect l="l" t="t" r="r" b="b"/>
            <a:pathLst>
              <a:path w="7715250" h="1028700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43161" y="9599077"/>
            <a:ext cx="2345291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11 | Akhilesh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4791" y="4343400"/>
            <a:ext cx="1321841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THE GOLDEN OPPORTUNITY: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12 | Tatum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44" y="0"/>
            <a:ext cx="19656688" cy="10287000"/>
          </a:xfrm>
          <a:custGeom>
            <a:avLst/>
            <a:gdLst/>
            <a:ahLst/>
            <a:cxnLst/>
            <a:rect l="l" t="t" r="r" b="b"/>
            <a:pathLst>
              <a:path w="19656688" h="10287000">
                <a:moveTo>
                  <a:pt x="0" y="0"/>
                </a:moveTo>
                <a:lnTo>
                  <a:pt x="19656688" y="0"/>
                </a:lnTo>
                <a:lnTo>
                  <a:pt x="196566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13 | Tatum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4344" y="0"/>
            <a:ext cx="19656688" cy="10287000"/>
          </a:xfrm>
          <a:custGeom>
            <a:avLst/>
            <a:gdLst/>
            <a:ahLst/>
            <a:cxnLst/>
            <a:rect l="l" t="t" r="r" b="b"/>
            <a:pathLst>
              <a:path w="19656688" h="10287000">
                <a:moveTo>
                  <a:pt x="0" y="0"/>
                </a:moveTo>
                <a:lnTo>
                  <a:pt x="19656688" y="0"/>
                </a:lnTo>
                <a:lnTo>
                  <a:pt x="196566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3383" y="1983492"/>
            <a:ext cx="12139671" cy="2331300"/>
          </a:xfrm>
          <a:custGeom>
            <a:avLst/>
            <a:gdLst/>
            <a:ahLst/>
            <a:cxnLst/>
            <a:rect l="l" t="t" r="r" b="b"/>
            <a:pathLst>
              <a:path w="12139671" h="2331300">
                <a:moveTo>
                  <a:pt x="0" y="0"/>
                </a:moveTo>
                <a:lnTo>
                  <a:pt x="12139671" y="0"/>
                </a:lnTo>
                <a:lnTo>
                  <a:pt x="12139671" y="2331300"/>
                </a:lnTo>
                <a:lnTo>
                  <a:pt x="0" y="233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971435" y="4043060"/>
            <a:ext cx="13701479" cy="3776427"/>
          </a:xfrm>
          <a:custGeom>
            <a:avLst/>
            <a:gdLst/>
            <a:ahLst/>
            <a:cxnLst/>
            <a:rect l="l" t="t" r="r" b="b"/>
            <a:pathLst>
              <a:path w="13701479" h="3776427">
                <a:moveTo>
                  <a:pt x="0" y="0"/>
                </a:moveTo>
                <a:lnTo>
                  <a:pt x="13701479" y="0"/>
                </a:lnTo>
                <a:lnTo>
                  <a:pt x="13701479" y="3776428"/>
                </a:lnTo>
                <a:lnTo>
                  <a:pt x="0" y="3776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903034" y="7556874"/>
            <a:ext cx="11384966" cy="2730126"/>
          </a:xfrm>
          <a:custGeom>
            <a:avLst/>
            <a:gdLst/>
            <a:ahLst/>
            <a:cxnLst/>
            <a:rect l="l" t="t" r="r" b="b"/>
            <a:pathLst>
              <a:path w="11384966" h="2730126">
                <a:moveTo>
                  <a:pt x="0" y="0"/>
                </a:moveTo>
                <a:lnTo>
                  <a:pt x="11384966" y="0"/>
                </a:lnTo>
                <a:lnTo>
                  <a:pt x="11384966" y="2730126"/>
                </a:lnTo>
                <a:lnTo>
                  <a:pt x="0" y="2730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94025"/>
            <a:ext cx="11825463" cy="2129760"/>
          </a:xfrm>
          <a:custGeom>
            <a:avLst/>
            <a:gdLst/>
            <a:ahLst/>
            <a:cxnLst/>
            <a:rect l="l" t="t" r="r" b="b"/>
            <a:pathLst>
              <a:path w="11825463" h="2129760">
                <a:moveTo>
                  <a:pt x="0" y="0"/>
                </a:moveTo>
                <a:lnTo>
                  <a:pt x="11825463" y="0"/>
                </a:lnTo>
                <a:lnTo>
                  <a:pt x="11825463" y="2129760"/>
                </a:lnTo>
                <a:lnTo>
                  <a:pt x="0" y="212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14 | Tatum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161" y="9599077"/>
            <a:ext cx="1739554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15 | Tatum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0576606" y="0"/>
            <a:ext cx="7711394" cy="10287000"/>
          </a:xfrm>
          <a:custGeom>
            <a:avLst/>
            <a:gdLst/>
            <a:ahLst/>
            <a:cxnLst/>
            <a:rect l="l" t="t" r="r" b="b"/>
            <a:pathLst>
              <a:path w="7711394" h="10287000">
                <a:moveTo>
                  <a:pt x="0" y="0"/>
                </a:moveTo>
                <a:lnTo>
                  <a:pt x="7711394" y="0"/>
                </a:lnTo>
                <a:lnTo>
                  <a:pt x="77113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92" b="-48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62518" y="3160828"/>
            <a:ext cx="9578067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Seniors untapped population- 6% 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Adults 65+ spend 3X more time watching TV 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More likely to watch </a:t>
            </a:r>
            <a:r>
              <a:rPr lang="en-US" sz="2799" spc="69">
                <a:solidFill>
                  <a:srgbClr val="130E0C"/>
                </a:solidFill>
                <a:latin typeface="Libre Baskerville Italics"/>
              </a:rPr>
              <a:t>Golden Bachelor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 Italics"/>
            </a:endParaRP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798" y="942975"/>
            <a:ext cx="9377506" cy="157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 spc="112">
                <a:solidFill>
                  <a:srgbClr val="130E0C"/>
                </a:solidFill>
                <a:latin typeface="Libre Baskerville Bold"/>
              </a:rPr>
              <a:t>RALPH LAUREN TO HOST PICKLEBALL GROUP 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16 | Tatum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7508" y="0"/>
            <a:ext cx="6990492" cy="10455864"/>
          </a:xfrm>
          <a:custGeom>
            <a:avLst/>
            <a:gdLst/>
            <a:ahLst/>
            <a:cxnLst/>
            <a:rect l="l" t="t" r="r" b="b"/>
            <a:pathLst>
              <a:path w="6990492" h="10455864">
                <a:moveTo>
                  <a:pt x="0" y="0"/>
                </a:moveTo>
                <a:lnTo>
                  <a:pt x="6990492" y="0"/>
                </a:lnTo>
                <a:lnTo>
                  <a:pt x="6990492" y="10455864"/>
                </a:lnTo>
                <a:lnTo>
                  <a:pt x="0" y="1045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5" r="-81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14400"/>
            <a:ext cx="10497607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BRAND OVERLAPS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5041" y="1731729"/>
            <a:ext cx="7793849" cy="819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5"/>
              </a:lnSpc>
            </a:pPr>
            <a:endParaRPr/>
          </a:p>
          <a:p>
            <a:pPr algn="just">
              <a:lnSpc>
                <a:spcPts val="5935"/>
              </a:lnSpc>
            </a:pPr>
            <a:r>
              <a:rPr lang="en-US" sz="2799" u="sng">
                <a:solidFill>
                  <a:srgbClr val="000000"/>
                </a:solidFill>
                <a:latin typeface="Libre Baskerville"/>
              </a:rPr>
              <a:t>Ralph Lauren + Bachelor: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Formal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Classic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Elegant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Sophisticated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Modest</a:t>
            </a:r>
          </a:p>
          <a:p>
            <a:pPr marL="604519" lvl="1" indent="-302260" algn="just">
              <a:lnSpc>
                <a:spcPts val="59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Upper class</a:t>
            </a:r>
          </a:p>
          <a:p>
            <a:pPr algn="just">
              <a:lnSpc>
                <a:spcPts val="5935"/>
              </a:lnSpc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5935"/>
              </a:lnSpc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5935"/>
              </a:lnSpc>
            </a:pPr>
            <a:endParaRPr lang="en-US" sz="2799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17 | Tatum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58411" y="0"/>
            <a:ext cx="6929589" cy="10394383"/>
          </a:xfrm>
          <a:custGeom>
            <a:avLst/>
            <a:gdLst/>
            <a:ahLst/>
            <a:cxnLst/>
            <a:rect l="l" t="t" r="r" b="b"/>
            <a:pathLst>
              <a:path w="6929589" h="10394383">
                <a:moveTo>
                  <a:pt x="0" y="0"/>
                </a:moveTo>
                <a:lnTo>
                  <a:pt x="6929589" y="0"/>
                </a:lnTo>
                <a:lnTo>
                  <a:pt x="6929589" y="10394383"/>
                </a:lnTo>
                <a:lnTo>
                  <a:pt x="0" y="1039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0465" y="1143000"/>
            <a:ext cx="11209535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130E0C"/>
                </a:solidFill>
                <a:latin typeface="Libre Baskerville Bold"/>
              </a:rPr>
              <a:t>SUCCESS STORY:</a:t>
            </a:r>
          </a:p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130E0C"/>
                </a:solidFill>
                <a:latin typeface="Libre Baskerville Bold"/>
              </a:rPr>
              <a:t>REVOLVE</a:t>
            </a:r>
          </a:p>
          <a:p>
            <a:pPr algn="ctr">
              <a:lnSpc>
                <a:spcPts val="6000"/>
              </a:lnSpc>
            </a:pPr>
            <a:endParaRPr lang="en-US" sz="6000">
              <a:solidFill>
                <a:srgbClr val="130E0C"/>
              </a:solidFill>
              <a:latin typeface="Libre Baskervill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18 | Tatum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9674" y="3997746"/>
            <a:ext cx="5611118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The Bachelor - Season 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403"/>
            <a:ext cx="18288000" cy="8499231"/>
          </a:xfrm>
          <a:custGeom>
            <a:avLst/>
            <a:gdLst/>
            <a:ahLst/>
            <a:cxnLst/>
            <a:rect l="l" t="t" r="r" b="b"/>
            <a:pathLst>
              <a:path w="18288000" h="8499231">
                <a:moveTo>
                  <a:pt x="0" y="0"/>
                </a:moveTo>
                <a:lnTo>
                  <a:pt x="18288000" y="0"/>
                </a:lnTo>
                <a:lnTo>
                  <a:pt x="18288000" y="8499231"/>
                </a:lnTo>
                <a:lnTo>
                  <a:pt x="0" y="849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545620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19 | Mark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7713" y="-729662"/>
            <a:ext cx="18905713" cy="11016662"/>
            <a:chOff x="0" y="0"/>
            <a:chExt cx="6896856" cy="4018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96856" cy="4018908"/>
            </a:xfrm>
            <a:custGeom>
              <a:avLst/>
              <a:gdLst/>
              <a:ahLst/>
              <a:cxnLst/>
              <a:rect l="l" t="t" r="r" b="b"/>
              <a:pathLst>
                <a:path w="6896856" h="4018908">
                  <a:moveTo>
                    <a:pt x="0" y="0"/>
                  </a:moveTo>
                  <a:lnTo>
                    <a:pt x="6896856" y="0"/>
                  </a:lnTo>
                  <a:lnTo>
                    <a:pt x="6896856" y="4018908"/>
                  </a:lnTo>
                  <a:lnTo>
                    <a:pt x="0" y="4018908"/>
                  </a:lnTo>
                  <a:close/>
                </a:path>
              </a:pathLst>
            </a:custGeom>
            <a:solidFill>
              <a:srgbClr val="D6CFC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5744612" y="338509"/>
            <a:ext cx="2854793" cy="3952790"/>
          </a:xfrm>
          <a:custGeom>
            <a:avLst/>
            <a:gdLst/>
            <a:ahLst/>
            <a:cxnLst/>
            <a:rect l="l" t="t" r="r" b="b"/>
            <a:pathLst>
              <a:path w="2854793" h="3952790">
                <a:moveTo>
                  <a:pt x="0" y="0"/>
                </a:moveTo>
                <a:lnTo>
                  <a:pt x="2854792" y="0"/>
                </a:lnTo>
                <a:lnTo>
                  <a:pt x="2854792" y="3952790"/>
                </a:lnTo>
                <a:lnTo>
                  <a:pt x="0" y="395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128167" y="415000"/>
            <a:ext cx="2832361" cy="3932252"/>
          </a:xfrm>
          <a:custGeom>
            <a:avLst/>
            <a:gdLst/>
            <a:ahLst/>
            <a:cxnLst/>
            <a:rect l="l" t="t" r="r" b="b"/>
            <a:pathLst>
              <a:path w="2832361" h="3932252">
                <a:moveTo>
                  <a:pt x="0" y="0"/>
                </a:moveTo>
                <a:lnTo>
                  <a:pt x="2832361" y="0"/>
                </a:lnTo>
                <a:lnTo>
                  <a:pt x="2832361" y="3932252"/>
                </a:lnTo>
                <a:lnTo>
                  <a:pt x="0" y="393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689101" y="5263941"/>
            <a:ext cx="2885369" cy="3960825"/>
          </a:xfrm>
          <a:custGeom>
            <a:avLst/>
            <a:gdLst/>
            <a:ahLst/>
            <a:cxnLst/>
            <a:rect l="l" t="t" r="r" b="b"/>
            <a:pathLst>
              <a:path w="2885369" h="3960825">
                <a:moveTo>
                  <a:pt x="0" y="0"/>
                </a:moveTo>
                <a:lnTo>
                  <a:pt x="2885369" y="0"/>
                </a:lnTo>
                <a:lnTo>
                  <a:pt x="2885369" y="3960824"/>
                </a:lnTo>
                <a:lnTo>
                  <a:pt x="0" y="396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372463" y="5240615"/>
            <a:ext cx="2859807" cy="3984150"/>
          </a:xfrm>
          <a:custGeom>
            <a:avLst/>
            <a:gdLst/>
            <a:ahLst/>
            <a:cxnLst/>
            <a:rect l="l" t="t" r="r" b="b"/>
            <a:pathLst>
              <a:path w="2859807" h="3984150">
                <a:moveTo>
                  <a:pt x="0" y="0"/>
                </a:moveTo>
                <a:lnTo>
                  <a:pt x="2859807" y="0"/>
                </a:lnTo>
                <a:lnTo>
                  <a:pt x="2859807" y="3984150"/>
                </a:lnTo>
                <a:lnTo>
                  <a:pt x="0" y="3984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018968" y="5290866"/>
            <a:ext cx="2853689" cy="3933899"/>
          </a:xfrm>
          <a:custGeom>
            <a:avLst/>
            <a:gdLst/>
            <a:ahLst/>
            <a:cxnLst/>
            <a:rect l="l" t="t" r="r" b="b"/>
            <a:pathLst>
              <a:path w="2853689" h="3933899">
                <a:moveTo>
                  <a:pt x="0" y="0"/>
                </a:moveTo>
                <a:lnTo>
                  <a:pt x="2853689" y="0"/>
                </a:lnTo>
                <a:lnTo>
                  <a:pt x="2853689" y="3933899"/>
                </a:lnTo>
                <a:lnTo>
                  <a:pt x="0" y="3933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716477" y="4309152"/>
            <a:ext cx="2882928" cy="6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Tatum Craft</a:t>
            </a:r>
          </a:p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Chief People Officer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63821" y="9186665"/>
            <a:ext cx="3645518" cy="6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Joey Burquest</a:t>
            </a:r>
          </a:p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Chief Executive Officer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49986" y="4413882"/>
            <a:ext cx="3188723" cy="6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Mark Swiler</a:t>
            </a:r>
          </a:p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Chief Financial Officer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80740" y="9186665"/>
            <a:ext cx="3165068" cy="6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Akhilesh Khadse</a:t>
            </a:r>
          </a:p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Chief Strategy Officer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48627" y="9186665"/>
            <a:ext cx="5190745" cy="6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Gunjan Patil</a:t>
            </a:r>
          </a:p>
          <a:p>
            <a:pPr algn="ctr">
              <a:lnSpc>
                <a:spcPts val="2837"/>
              </a:lnSpc>
            </a:pPr>
            <a:r>
              <a:rPr lang="en-US" sz="2026" spc="50">
                <a:solidFill>
                  <a:srgbClr val="130E0C"/>
                </a:solidFill>
                <a:latin typeface="Libre Baskerville"/>
              </a:rPr>
              <a:t>Chief Innovation Officer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5604"/>
            <a:ext cx="18288000" cy="8812696"/>
          </a:xfrm>
          <a:custGeom>
            <a:avLst/>
            <a:gdLst/>
            <a:ahLst/>
            <a:cxnLst/>
            <a:rect l="l" t="t" r="r" b="b"/>
            <a:pathLst>
              <a:path w="18288000" h="8812696">
                <a:moveTo>
                  <a:pt x="0" y="0"/>
                </a:moveTo>
                <a:lnTo>
                  <a:pt x="18288000" y="0"/>
                </a:lnTo>
                <a:lnTo>
                  <a:pt x="18288000" y="8812696"/>
                </a:lnTo>
                <a:lnTo>
                  <a:pt x="0" y="881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623193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20 | Mark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90664"/>
            <a:ext cx="18288000" cy="9060789"/>
          </a:xfrm>
          <a:custGeom>
            <a:avLst/>
            <a:gdLst/>
            <a:ahLst/>
            <a:cxnLst/>
            <a:rect l="l" t="t" r="r" b="b"/>
            <a:pathLst>
              <a:path w="18288000" h="9060789">
                <a:moveTo>
                  <a:pt x="0" y="0"/>
                </a:moveTo>
                <a:lnTo>
                  <a:pt x="18288000" y="0"/>
                </a:lnTo>
                <a:lnTo>
                  <a:pt x="18288000" y="9060788"/>
                </a:lnTo>
                <a:lnTo>
                  <a:pt x="0" y="9060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584406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21 | Mark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2896"/>
            <a:ext cx="18288000" cy="7861209"/>
          </a:xfrm>
          <a:custGeom>
            <a:avLst/>
            <a:gdLst/>
            <a:ahLst/>
            <a:cxnLst/>
            <a:rect l="l" t="t" r="r" b="b"/>
            <a:pathLst>
              <a:path w="18288000" h="7861209">
                <a:moveTo>
                  <a:pt x="0" y="0"/>
                </a:moveTo>
                <a:lnTo>
                  <a:pt x="18288000" y="0"/>
                </a:lnTo>
                <a:lnTo>
                  <a:pt x="18288000" y="7861208"/>
                </a:lnTo>
                <a:lnTo>
                  <a:pt x="0" y="7861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576083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22 | Mark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4810" y="1028700"/>
            <a:ext cx="13758380" cy="8547242"/>
          </a:xfrm>
          <a:custGeom>
            <a:avLst/>
            <a:gdLst/>
            <a:ahLst/>
            <a:cxnLst/>
            <a:rect l="l" t="t" r="r" b="b"/>
            <a:pathLst>
              <a:path w="13758380" h="8547242">
                <a:moveTo>
                  <a:pt x="0" y="0"/>
                </a:moveTo>
                <a:lnTo>
                  <a:pt x="13758380" y="0"/>
                </a:lnTo>
                <a:lnTo>
                  <a:pt x="13758380" y="8547242"/>
                </a:lnTo>
                <a:lnTo>
                  <a:pt x="0" y="854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576083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23 | Mark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hlinkClick r:id="rId2" action="ppaction://hlinksldjump"/>
          </p:cNvPr>
          <p:cNvSpPr/>
          <p:nvPr/>
        </p:nvSpPr>
        <p:spPr>
          <a:xfrm>
            <a:off x="1869043" y="6404073"/>
            <a:ext cx="1391184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4098456" y="4561515"/>
            <a:ext cx="0" cy="18235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H="1">
            <a:off x="9124950" y="6423123"/>
            <a:ext cx="0" cy="18235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H="1">
            <a:off x="13849919" y="4561515"/>
            <a:ext cx="0" cy="18235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71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t="-25064" b="-250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932662" y="1143000"/>
            <a:ext cx="442267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"/>
              </a:rPr>
              <a:t>TIMELINE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161" y="9599077"/>
            <a:ext cx="1506833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24 | Joey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71845" y="3493876"/>
            <a:ext cx="2356148" cy="71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Episode Airs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 Q3 FY24-25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6809" y="8539480"/>
            <a:ext cx="3558183" cy="71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Episode Recording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 Q1 FY24-25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5086" y="3493876"/>
            <a:ext cx="4128641" cy="71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Create Pickleball Line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 Bold"/>
              </a:rPr>
              <a:t> Q4 FY23-24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8378" y="-1574048"/>
            <a:ext cx="6669622" cy="11861048"/>
          </a:xfrm>
          <a:custGeom>
            <a:avLst/>
            <a:gdLst/>
            <a:ahLst/>
            <a:cxnLst/>
            <a:rect l="l" t="t" r="r" b="b"/>
            <a:pathLst>
              <a:path w="6669622" h="11861048">
                <a:moveTo>
                  <a:pt x="0" y="0"/>
                </a:moveTo>
                <a:lnTo>
                  <a:pt x="6669622" y="0"/>
                </a:lnTo>
                <a:lnTo>
                  <a:pt x="6669622" y="11861048"/>
                </a:lnTo>
                <a:lnTo>
                  <a:pt x="0" y="1186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96577" y="1143000"/>
            <a:ext cx="617527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INVESTMENT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6577" y="3274409"/>
            <a:ext cx="384125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RETURN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14259"/>
            <a:ext cx="873927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Financial investment in new line + ABC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6577" y="4415690"/>
            <a:ext cx="995151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Skyrocketing pickleball popularity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Readdress original customer demographic 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 Italics"/>
              </a:rPr>
              <a:t>The Bachelor</a:t>
            </a:r>
            <a:r>
              <a:rPr lang="en-US" sz="2799" spc="69">
                <a:solidFill>
                  <a:srgbClr val="130E0C"/>
                </a:solidFill>
                <a:latin typeface="Libre Baskerville"/>
              </a:rPr>
              <a:t> viewership guarantees audience</a:t>
            </a:r>
          </a:p>
          <a:p>
            <a:pPr>
              <a:lnSpc>
                <a:spcPts val="3919"/>
              </a:lnSpc>
            </a:pPr>
            <a:endParaRPr lang="en-US" sz="2799" spc="69">
              <a:solidFill>
                <a:srgbClr val="130E0C"/>
              </a:solidFill>
              <a:latin typeface="Libre Baskerville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New clothing line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spc="69">
                <a:solidFill>
                  <a:srgbClr val="130E0C"/>
                </a:solidFill>
                <a:latin typeface="Libre Baskerville"/>
              </a:rPr>
              <a:t>Leverage assets in Polo RL Tennis label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161" y="9599077"/>
            <a:ext cx="1506833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25 | Joey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3538" y="-99512"/>
            <a:ext cx="7174462" cy="10507280"/>
          </a:xfrm>
          <a:custGeom>
            <a:avLst/>
            <a:gdLst/>
            <a:ahLst/>
            <a:cxnLst/>
            <a:rect l="l" t="t" r="r" b="b"/>
            <a:pathLst>
              <a:path w="7174462" h="10507280">
                <a:moveTo>
                  <a:pt x="0" y="0"/>
                </a:moveTo>
                <a:lnTo>
                  <a:pt x="7174462" y="0"/>
                </a:lnTo>
                <a:lnTo>
                  <a:pt x="7174462" y="10507279"/>
                </a:lnTo>
                <a:lnTo>
                  <a:pt x="0" y="1050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78" r="-227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96579" y="4343400"/>
            <a:ext cx="548034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THANK YOU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6200"/>
            <a:ext cx="9170095" cy="50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9"/>
              </a:lnSpc>
            </a:pPr>
            <a:r>
              <a:rPr lang="en-US" sz="3879">
                <a:solidFill>
                  <a:srgbClr val="000000"/>
                </a:solidFill>
                <a:latin typeface="Libre Baskerville Bold"/>
              </a:rPr>
              <a:t>SOURCES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7498" y="607824"/>
            <a:ext cx="17893003" cy="967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2020 Annual Report . (2021, February 25). https://s2.q4cdn.com/892021348/files/doc_financials/2020/ar/REVOLVE-2020-Annual-Report.pdf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Cobb, K. (2023, July 17). The first “Golden bachelor” is looking for a “high energy” partner interested in golf and pickleball. TheWrap. https://www.thewrap.com/the-golden-bachelor-gerry-turner-abc/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Davis, L., Polk, A., Patel, S., Runyon, C., &amp; Stringer, A. (n.d.). Ralph Lauren Designer Brand Analysis. https://ralphlaurenbrandanalysis.weebly.com/target-consumer.html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Depp, C. A., Schkade, D. A., Thompson, W. K., &amp; Jeste, D. V. (2010, August). Age, affective experience, and television use. American journal of preventive medicine. https://www.ncbi.nlm.nih.gov/pmc/articles/PMC3593658/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Herald, T.-C. (2023, August 30). Will a tri-cities woman win the heart of ABC’s pickleball-loving “golden bachelor”? Spokesman.com. https://www.spokesman.com/stories/2023/aug/30/will-a-tri-cities-woman-win-the-heart-of-abcs-pick/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Lorenz, T. (2022, August 18). The hastag #OldMoney goes viral on TikTok. Town &amp; Country Magazine. https://www.townandcountrymag.com/society/money-and-power/a40835461/old-money-obsession-tiktok/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  <a:ea typeface="Times New Roman Bold"/>
              </a:rPr>
              <a:t>MIller, K. (2023, July 17). “Golden bachelor” Gerry Turner hopes to find a lifelong pickleball partner 💗. Yahoo! https://www.yahoo.com/lifestyle/golden-bachelor-gerry-turner-hopes-160300816.html?guccounter=1&amp;guce_referrer=aHR0cHM6Ly93d3cuZ29vZ2xlLmNvbS8&amp;guce_referrer_sig=AQAAAJhg0km0ujAm3Y6k0Xa4NCXnqY7simCdcZFbi3aP3F4cPCUXS1ht-keuGogMzMv-PPjQ9YdDRxhS4Rd-YTBBE9m7YOO7D0g4EtpFVYDTJFMsWx33275yXR_zGkkCYY-HToS1rq-7BQyawq2q0d8YgHJiwmMmmW6NACKIu-c6xatJ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  <a:ea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Preppy men, Ralph Lauren Style, tennis photos. Pinterest. (2014, July 27). https://www.pinterest.com/pin/339669996869172856/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Ralphlauren.com Traffic Analytics, ranking stats &amp; tech stack - similarweb. similarweb. (n.d.). https://www.similarweb.com/website/ralphlauren.com/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Revolve to Participate in ABC’s Hit Romance Reality Series The Bachelor. Revolve Group, Inc. . (2020, January 9). https://investors.revolve.com/news/news-details/2020/Revolve-to-Participate-in-ABCs-Hit-Romance-Reality-Series-The-Bachelor/default.aspx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Sanders, L. (2020, November 16). What type of person is part of Bachelor Nation?. YouGov. https://today.yougov.com/topics/entertainment/articles-reports/2020/11/16/bachelor-nation-profile-poll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SFIA’S TOPLINE REPORT SHOWS PHYSICAL ACTIVITY RATES INCREASED FOR A FIFTH CONSECUTIVE YEAR. Sports and Fitness Industry Association. (2023, February 22). https://sfia.org/resources/sfias-topline-report-shows-physical-activity-rates-increased-for-a-fifth-consecutive-year/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Shadforth, A. (2016, May 25). The Ralph Lauren Ricky Bag. Oracle Fox. https://oraclefox.com/2015/08/14/ralph-ricky-bag-by-amanda-shadforth-oracle-fox/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Sporting life. Ralph Lauren. (n.d.). https://www.ralphlauren.com/sporting-life?searchTerms=sport&amp;redirect=true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The Pickleball Dinks. (n.d.). Pickleball Statistics. The Pickleball Dinks. </a:t>
            </a:r>
            <a:r>
              <a:rPr lang="en-US" sz="1430" u="sng" spc="35">
                <a:solidFill>
                  <a:srgbClr val="000000"/>
                </a:solidFill>
                <a:latin typeface="Times New Roman Bold"/>
                <a:hlinkClick r:id="rId2" tooltip="https://www.thepickleballdinks.com/post/pickleball-statistics"/>
              </a:rPr>
              <a:t>https://www.thepickleballdinks.com/post/pickleball-statistics</a:t>
            </a:r>
          </a:p>
          <a:p>
            <a:pPr algn="just">
              <a:lnSpc>
                <a:spcPts val="2002"/>
              </a:lnSpc>
            </a:pPr>
            <a:endParaRPr lang="en-US" sz="1430" u="sng" spc="35">
              <a:solidFill>
                <a:srgbClr val="000000"/>
              </a:solidFill>
              <a:latin typeface="Times New Roman Bold"/>
              <a:hlinkClick r:id="rId2" tooltip="https://www.thepickleballdinks.com/post/pickleball-statistics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Top 10: Discover what Americans are watching and playing. Nielsen. (2023, August 22). https://www.nielsen.com/top-ten/#Advertising</a:t>
            </a:r>
          </a:p>
          <a:p>
            <a:pPr algn="just">
              <a:lnSpc>
                <a:spcPts val="2002"/>
              </a:lnSpc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  <a:p>
            <a:pPr algn="just">
              <a:lnSpc>
                <a:spcPts val="2002"/>
              </a:lnSpc>
            </a:pPr>
            <a:r>
              <a:rPr lang="en-US" sz="1430" spc="35">
                <a:solidFill>
                  <a:srgbClr val="000000"/>
                </a:solidFill>
                <a:latin typeface="Times New Roman Bold"/>
              </a:rPr>
              <a:t>YouTube. (2023). Meet the Ladies of The Golden Bachelor - Series Premiere THURS SEPT 28 on ABC. YouTube. Retrieved September 17, 2023, from https://www.youtube.com/watch?v=dnm7oH-7beE&amp;list=PPSV.</a:t>
            </a:r>
          </a:p>
          <a:p>
            <a:pPr algn="just">
              <a:lnSpc>
                <a:spcPts val="2002"/>
              </a:lnSpc>
              <a:spcBef>
                <a:spcPct val="0"/>
              </a:spcBef>
            </a:pPr>
            <a:endParaRPr lang="en-US" sz="1430" spc="35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1520834" y="-1270100"/>
            <a:ext cx="6767166" cy="11762822"/>
          </a:xfrm>
          <a:custGeom>
            <a:avLst/>
            <a:gdLst/>
            <a:ahLst/>
            <a:cxnLst/>
            <a:rect l="l" t="t" r="r" b="b"/>
            <a:pathLst>
              <a:path w="6767166" h="11762822">
                <a:moveTo>
                  <a:pt x="0" y="0"/>
                </a:moveTo>
                <a:lnTo>
                  <a:pt x="6767166" y="0"/>
                </a:lnTo>
                <a:lnTo>
                  <a:pt x="6767166" y="11762822"/>
                </a:lnTo>
                <a:lnTo>
                  <a:pt x="0" y="1176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28044" y="2787485"/>
            <a:ext cx="4421981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1.7 billion TikTok shares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40148" y="1271002"/>
            <a:ext cx="5997773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#OLDMONEY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28 | Tatum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261421" y="1143000"/>
            <a:ext cx="891956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"/>
              </a:rPr>
              <a:t>POTENTIAL RISKS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87472"/>
            <a:ext cx="7648414" cy="318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Tennis line cannibalization:  sales eat into our tennis line</a:t>
            </a:r>
          </a:p>
          <a:p>
            <a:pPr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marL="604519" lvl="1" indent="-302260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Brand Image: Pickleball has yet to achieve the same prestige of other sports</a:t>
            </a:r>
          </a:p>
          <a:p>
            <a:pPr>
              <a:lnSpc>
                <a:spcPts val="2799"/>
              </a:lnSpc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marL="604519" lvl="1" indent="-302260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Competition: Tommy Hilfiger, Calvin Klein, Todd Snyder, Burberry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7765" y="6539006"/>
            <a:ext cx="75247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698859" y="1678969"/>
            <a:ext cx="12890282" cy="6535918"/>
            <a:chOff x="0" y="0"/>
            <a:chExt cx="5920967" cy="3002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0967" cy="3002180"/>
            </a:xfrm>
            <a:custGeom>
              <a:avLst/>
              <a:gdLst/>
              <a:ahLst/>
              <a:cxnLst/>
              <a:rect l="l" t="t" r="r" b="b"/>
              <a:pathLst>
                <a:path w="5920967" h="3002180">
                  <a:moveTo>
                    <a:pt x="0" y="0"/>
                  </a:moveTo>
                  <a:lnTo>
                    <a:pt x="5920967" y="0"/>
                  </a:lnTo>
                  <a:lnTo>
                    <a:pt x="5920967" y="3002180"/>
                  </a:lnTo>
                  <a:lnTo>
                    <a:pt x="0" y="3002180"/>
                  </a:lnTo>
                  <a:close/>
                </a:path>
              </a:pathLst>
            </a:custGeom>
            <a:solidFill>
              <a:srgbClr val="EDEDE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01108" y="3765563"/>
            <a:ext cx="8285784" cy="216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130E0C"/>
                </a:solidFill>
                <a:latin typeface="Libre Baskerville"/>
              </a:rPr>
              <a:t>$25M</a:t>
            </a:r>
          </a:p>
          <a:p>
            <a:pPr algn="ctr">
              <a:lnSpc>
                <a:spcPts val="2201"/>
              </a:lnSpc>
            </a:pPr>
            <a:endParaRPr lang="en-US" sz="12000">
              <a:solidFill>
                <a:srgbClr val="130E0C"/>
              </a:solidFill>
              <a:latin typeface="Libre Baskerville"/>
            </a:endParaRPr>
          </a:p>
          <a:p>
            <a:pPr algn="ctr">
              <a:lnSpc>
                <a:spcPts val="3201"/>
              </a:lnSpc>
            </a:pPr>
            <a:r>
              <a:rPr lang="en-US" sz="3201">
                <a:solidFill>
                  <a:srgbClr val="130E0C"/>
                </a:solidFill>
                <a:latin typeface="Libre Baskerville"/>
              </a:rPr>
              <a:t>SPORTS LINE &amp; PROMOTION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161" y="9599077"/>
            <a:ext cx="1371079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3 | Joey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3247" y="0"/>
            <a:ext cx="6982257" cy="10439091"/>
          </a:xfrm>
          <a:custGeom>
            <a:avLst/>
            <a:gdLst/>
            <a:ahLst/>
            <a:cxnLst/>
            <a:rect l="l" t="t" r="r" b="b"/>
            <a:pathLst>
              <a:path w="6982257" h="10439091">
                <a:moveTo>
                  <a:pt x="0" y="0"/>
                </a:moveTo>
                <a:lnTo>
                  <a:pt x="6982257" y="0"/>
                </a:lnTo>
                <a:lnTo>
                  <a:pt x="6982257" y="10439091"/>
                </a:lnTo>
                <a:lnTo>
                  <a:pt x="0" y="1043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01647" y="2000250"/>
            <a:ext cx="14194779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6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6309" y="1143000"/>
            <a:ext cx="1120798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"/>
              </a:rPr>
              <a:t>PAVING THE WAY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62555"/>
            <a:ext cx="8634613" cy="248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Community Events        - Q2 FY 25-26  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marL="604519" lvl="1" indent="-302260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Creating a Tournament - Q4 FY 25-26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 marL="604519" lvl="1" indent="-302260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Official Trophy sponsor -Q1 FY 26-27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0966" y="1737324"/>
            <a:ext cx="10069247" cy="8237427"/>
          </a:xfrm>
          <a:custGeom>
            <a:avLst/>
            <a:gdLst/>
            <a:ahLst/>
            <a:cxnLst/>
            <a:rect l="l" t="t" r="r" b="b"/>
            <a:pathLst>
              <a:path w="10069247" h="8237427">
                <a:moveTo>
                  <a:pt x="0" y="0"/>
                </a:moveTo>
                <a:lnTo>
                  <a:pt x="10069247" y="0"/>
                </a:lnTo>
                <a:lnTo>
                  <a:pt x="10069247" y="8237428"/>
                </a:lnTo>
                <a:lnTo>
                  <a:pt x="0" y="823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085578" y="518477"/>
            <a:ext cx="1411684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MANUFACTURING LOCATIONS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3418905" y="2397334"/>
            <a:ext cx="11450190" cy="6860966"/>
          </a:xfrm>
          <a:custGeom>
            <a:avLst/>
            <a:gdLst/>
            <a:ahLst/>
            <a:cxnLst/>
            <a:rect l="l" t="t" r="r" b="b"/>
            <a:pathLst>
              <a:path w="11450190" h="6860966">
                <a:moveTo>
                  <a:pt x="0" y="0"/>
                </a:moveTo>
                <a:lnTo>
                  <a:pt x="11450190" y="0"/>
                </a:lnTo>
                <a:lnTo>
                  <a:pt x="11450190" y="6860966"/>
                </a:lnTo>
                <a:lnTo>
                  <a:pt x="0" y="686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078138" y="1143000"/>
            <a:ext cx="10131723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"/>
              </a:rPr>
              <a:t>FINANCIAL OVERVIEW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37123" y="1143000"/>
            <a:ext cx="389919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03522"/>
            <a:ext cx="8516044" cy="492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6"/>
              </a:lnSpc>
            </a:pPr>
            <a:r>
              <a:rPr lang="en-US" sz="3190" spc="79">
                <a:solidFill>
                  <a:srgbClr val="130E0C"/>
                </a:solidFill>
                <a:latin typeface="Libre Baskerville"/>
              </a:rPr>
              <a:t>Company Overview </a:t>
            </a:r>
          </a:p>
          <a:p>
            <a:pPr algn="ctr">
              <a:lnSpc>
                <a:spcPts val="7976"/>
              </a:lnSpc>
            </a:pPr>
            <a:r>
              <a:rPr lang="en-US" sz="3190" spc="79">
                <a:solidFill>
                  <a:srgbClr val="130E0C"/>
                </a:solidFill>
                <a:latin typeface="Libre Baskerville"/>
              </a:rPr>
              <a:t>Sporting Trends</a:t>
            </a:r>
          </a:p>
          <a:p>
            <a:pPr algn="ctr">
              <a:lnSpc>
                <a:spcPts val="7976"/>
              </a:lnSpc>
            </a:pPr>
            <a:r>
              <a:rPr lang="en-US" sz="3190" spc="79">
                <a:solidFill>
                  <a:srgbClr val="130E0C"/>
                </a:solidFill>
                <a:latin typeface="Libre Baskerville"/>
              </a:rPr>
              <a:t>Opportunity</a:t>
            </a:r>
          </a:p>
          <a:p>
            <a:pPr algn="ctr">
              <a:lnSpc>
                <a:spcPts val="7976"/>
              </a:lnSpc>
            </a:pPr>
            <a:r>
              <a:rPr lang="en-US" sz="3190" spc="79">
                <a:solidFill>
                  <a:srgbClr val="130E0C"/>
                </a:solidFill>
                <a:latin typeface="Libre Baskerville"/>
              </a:rPr>
              <a:t>Breakdown</a:t>
            </a:r>
          </a:p>
          <a:p>
            <a:pPr algn="ctr">
              <a:lnSpc>
                <a:spcPts val="7976"/>
              </a:lnSpc>
            </a:pPr>
            <a:r>
              <a:rPr lang="en-US" sz="3190" spc="79">
                <a:solidFill>
                  <a:srgbClr val="130E0C"/>
                </a:solidFill>
                <a:latin typeface="Libre Baskerville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161" y="9599077"/>
            <a:ext cx="1371079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4 | Joey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2886737" y="2218357"/>
            <a:ext cx="11733239" cy="7039943"/>
          </a:xfrm>
          <a:custGeom>
            <a:avLst/>
            <a:gdLst/>
            <a:ahLst/>
            <a:cxnLst/>
            <a:rect l="l" t="t" r="r" b="b"/>
            <a:pathLst>
              <a:path w="11733239" h="7039943">
                <a:moveTo>
                  <a:pt x="0" y="0"/>
                </a:moveTo>
                <a:lnTo>
                  <a:pt x="11733239" y="0"/>
                </a:lnTo>
                <a:lnTo>
                  <a:pt x="11733239" y="7039943"/>
                </a:lnTo>
                <a:lnTo>
                  <a:pt x="0" y="7039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539233" y="1143000"/>
            <a:ext cx="1120953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130E0C"/>
                </a:solidFill>
                <a:latin typeface="Libre Baskerville Bold"/>
              </a:rPr>
              <a:t>FINANCIAL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3161" y="9599077"/>
            <a:ext cx="190663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5 | Gunjan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54765"/>
            <a:ext cx="7275755" cy="4848771"/>
          </a:xfrm>
          <a:custGeom>
            <a:avLst/>
            <a:gdLst/>
            <a:ahLst/>
            <a:cxnLst/>
            <a:rect l="l" t="t" r="r" b="b"/>
            <a:pathLst>
              <a:path w="7275755" h="4848771">
                <a:moveTo>
                  <a:pt x="0" y="0"/>
                </a:moveTo>
                <a:lnTo>
                  <a:pt x="7275755" y="0"/>
                </a:lnTo>
                <a:lnTo>
                  <a:pt x="7275755" y="4848771"/>
                </a:lnTo>
                <a:lnTo>
                  <a:pt x="0" y="484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105729" y="3754765"/>
            <a:ext cx="7182272" cy="4848771"/>
          </a:xfrm>
          <a:custGeom>
            <a:avLst/>
            <a:gdLst/>
            <a:ahLst/>
            <a:cxnLst/>
            <a:rect l="l" t="t" r="r" b="b"/>
            <a:pathLst>
              <a:path w="8620037" h="4848771">
                <a:moveTo>
                  <a:pt x="0" y="0"/>
                </a:moveTo>
                <a:lnTo>
                  <a:pt x="8620038" y="0"/>
                </a:lnTo>
                <a:lnTo>
                  <a:pt x="8620038" y="4848771"/>
                </a:lnTo>
                <a:lnTo>
                  <a:pt x="0" y="4848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909260" y="3754765"/>
            <a:ext cx="6772155" cy="4848771"/>
          </a:xfrm>
          <a:custGeom>
            <a:avLst/>
            <a:gdLst/>
            <a:ahLst/>
            <a:cxnLst/>
            <a:rect l="l" t="t" r="r" b="b"/>
            <a:pathLst>
              <a:path w="6772155" h="4848771">
                <a:moveTo>
                  <a:pt x="0" y="0"/>
                </a:moveTo>
                <a:lnTo>
                  <a:pt x="6772156" y="0"/>
                </a:lnTo>
                <a:lnTo>
                  <a:pt x="6772156" y="4848771"/>
                </a:lnTo>
                <a:lnTo>
                  <a:pt x="0" y="4848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01037" y="914400"/>
            <a:ext cx="1708592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SPORTS PARTNERSHIPS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38902" y="2568723"/>
            <a:ext cx="3610197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Olympic Games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49103" y="2568723"/>
            <a:ext cx="3610197" cy="36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Ryder Cup Golf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161" y="2216298"/>
            <a:ext cx="4679878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US Open </a:t>
            </a:r>
          </a:p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&amp;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</a:rPr>
              <a:t>Wimbledon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3161" y="9599077"/>
            <a:ext cx="329471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6 | Gunjan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98865"/>
            <a:ext cx="6067349" cy="9101023"/>
          </a:xfrm>
          <a:custGeom>
            <a:avLst/>
            <a:gdLst/>
            <a:ahLst/>
            <a:cxnLst/>
            <a:rect l="l" t="t" r="r" b="b"/>
            <a:pathLst>
              <a:path w="6067349" h="9101023">
                <a:moveTo>
                  <a:pt x="0" y="0"/>
                </a:moveTo>
                <a:lnTo>
                  <a:pt x="6067349" y="0"/>
                </a:lnTo>
                <a:lnTo>
                  <a:pt x="6067349" y="9101024"/>
                </a:lnTo>
                <a:lnTo>
                  <a:pt x="0" y="910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6" r="-50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2135487" y="2498865"/>
            <a:ext cx="6152513" cy="8214259"/>
          </a:xfrm>
          <a:custGeom>
            <a:avLst/>
            <a:gdLst/>
            <a:ahLst/>
            <a:cxnLst/>
            <a:rect l="l" t="t" r="r" b="b"/>
            <a:pathLst>
              <a:path w="6152513" h="8214259">
                <a:moveTo>
                  <a:pt x="6152513" y="0"/>
                </a:moveTo>
                <a:lnTo>
                  <a:pt x="0" y="0"/>
                </a:lnTo>
                <a:lnTo>
                  <a:pt x="0" y="8214259"/>
                </a:lnTo>
                <a:lnTo>
                  <a:pt x="6152513" y="8214259"/>
                </a:lnTo>
                <a:lnTo>
                  <a:pt x="615251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67349" y="2498865"/>
            <a:ext cx="6068138" cy="8322859"/>
          </a:xfrm>
          <a:custGeom>
            <a:avLst/>
            <a:gdLst/>
            <a:ahLst/>
            <a:cxnLst/>
            <a:rect l="l" t="t" r="r" b="b"/>
            <a:pathLst>
              <a:path w="6068138" h="8322859">
                <a:moveTo>
                  <a:pt x="0" y="0"/>
                </a:moveTo>
                <a:lnTo>
                  <a:pt x="6068138" y="0"/>
                </a:lnTo>
                <a:lnTo>
                  <a:pt x="6068138" y="8322859"/>
                </a:lnTo>
                <a:lnTo>
                  <a:pt x="0" y="832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702552" y="1143000"/>
            <a:ext cx="888289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130E0C"/>
                </a:solidFill>
                <a:latin typeface="Libre Baskerville Bold"/>
              </a:rPr>
              <a:t>POLO: THE BRAND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4555" y="0"/>
            <a:ext cx="7353445" cy="10287000"/>
          </a:xfrm>
          <a:custGeom>
            <a:avLst/>
            <a:gdLst/>
            <a:ahLst/>
            <a:cxnLst/>
            <a:rect l="l" t="t" r="r" b="b"/>
            <a:pathLst>
              <a:path w="7353445" h="10287000">
                <a:moveTo>
                  <a:pt x="0" y="0"/>
                </a:moveTo>
                <a:lnTo>
                  <a:pt x="7353445" y="0"/>
                </a:lnTo>
                <a:lnTo>
                  <a:pt x="73534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471572" y="3581400"/>
            <a:ext cx="596572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WHAT IS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ibre Baskerville Bold"/>
              </a:rPr>
              <a:t>PICKLEBALL?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3161" y="9599077"/>
            <a:ext cx="199265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8 | Akhilesh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489" y="870840"/>
            <a:ext cx="15582642" cy="8545320"/>
          </a:xfrm>
          <a:custGeom>
            <a:avLst/>
            <a:gdLst/>
            <a:ahLst/>
            <a:cxnLst/>
            <a:rect l="l" t="t" r="r" b="b"/>
            <a:pathLst>
              <a:path w="15582642" h="8545320">
                <a:moveTo>
                  <a:pt x="0" y="0"/>
                </a:moveTo>
                <a:lnTo>
                  <a:pt x="15582642" y="0"/>
                </a:lnTo>
                <a:lnTo>
                  <a:pt x="15582642" y="8545320"/>
                </a:lnTo>
                <a:lnTo>
                  <a:pt x="0" y="8545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3161" y="9599077"/>
            <a:ext cx="1992657" cy="3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2506">
                <a:solidFill>
                  <a:srgbClr val="000000"/>
                </a:solidFill>
                <a:latin typeface="Libre Baskerville"/>
              </a:rPr>
              <a:t>9 | Akhilesh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Microsoft Office PowerPoint</Application>
  <PresentationFormat>Custom</PresentationFormat>
  <Paragraphs>158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Libre Baskerville Bold</vt:lpstr>
      <vt:lpstr>Libre Baskerville</vt:lpstr>
      <vt:lpstr>Calibri</vt:lpstr>
      <vt:lpstr>Libre Baskerville Italics</vt:lpstr>
      <vt:lpstr>Arial</vt:lpstr>
      <vt:lpstr>Times New Roman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RALPH LAUREN</dc:title>
  <cp:lastModifiedBy>Patil, Gunjan - (gkpatil)</cp:lastModifiedBy>
  <cp:revision>2</cp:revision>
  <dcterms:created xsi:type="dcterms:W3CDTF">2006-08-16T00:00:00Z</dcterms:created>
  <dcterms:modified xsi:type="dcterms:W3CDTF">2023-12-31T22:40:12Z</dcterms:modified>
  <dc:identifier>DAFuRjmXVTk</dc:identifier>
</cp:coreProperties>
</file>